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E4"/>
    <a:srgbClr val="DDF0C8"/>
    <a:srgbClr val="FAEFC6"/>
    <a:srgbClr val="F7E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08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ÐºÐ½Ð¸Ð³Ð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9" y="4933950"/>
            <a:ext cx="1896534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playcast.ru/uploads/2015/10/15/1546497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34" y="4256628"/>
            <a:ext cx="1705966" cy="20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7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3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1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73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ÐºÐ½Ð¸Ð³Ð¸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4" y="5623133"/>
            <a:ext cx="977623" cy="7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playcast.ru/uploads/2015/10/15/1546497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193" y="5353043"/>
            <a:ext cx="854802" cy="100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9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zabavnik.club/wp-content/uploads/globe_school_58_0214205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551" y="5471691"/>
            <a:ext cx="754498" cy="88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pngonly.com/wp-content/uploads/2017/05/Book-Clipart-PNG-Transparent-Image-05-1024x93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8" y="5471691"/>
            <a:ext cx="966799" cy="88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4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8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3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fs00.infourok.ru/images/doc/238/154593/1/hello_html_m741244dc.png"/>
          <p:cNvPicPr>
            <a:picLocks noChangeAspect="1" noChangeArrowheads="1"/>
          </p:cNvPicPr>
          <p:nvPr userDrawn="1"/>
        </p:nvPicPr>
        <p:blipFill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8600" y="-2601913"/>
            <a:ext cx="6654800" cy="119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2" Type="http://schemas.openxmlformats.org/officeDocument/2006/relationships/hyperlink" Target="https://academy.menobr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inus-plus-mus.ucoz.ru/" TargetMode="External"/><Relationship Id="rId5" Type="http://schemas.openxmlformats.org/officeDocument/2006/relationships/hyperlink" Target="https://fipi.ru/otkrytyy-bank-zadani-chitatelskoi-gramotnosti" TargetMode="External"/><Relationship Id="rId4" Type="http://schemas.openxmlformats.org/officeDocument/2006/relationships/hyperlink" Target="https://media.prosv.ru/fg/?ysclid=lftocnght61061893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Обзор приёмов работы по формированию читательской грамотности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Гришова Ирина Петро</a:t>
            </a:r>
          </a:p>
          <a:p>
            <a:pPr algn="r"/>
            <a:r>
              <a:rPr lang="ru-RU" dirty="0" smtClean="0"/>
              <a:t>учитель русского языка и литературы </a:t>
            </a:r>
          </a:p>
          <a:p>
            <a:pPr algn="r"/>
            <a:r>
              <a:rPr lang="ru-RU" dirty="0" smtClean="0"/>
              <a:t>МБОУ СОШ № 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Игровая </a:t>
            </a:r>
            <a:r>
              <a:rPr lang="ru-RU" sz="4800" b="1" i="1" dirty="0"/>
              <a:t>технология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800" dirty="0"/>
              <a:t>Прием 1. </a:t>
            </a:r>
            <a:r>
              <a:rPr lang="ru-RU" sz="4800" dirty="0" smtClean="0"/>
              <a:t>Мим-театр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Прием 2. </a:t>
            </a:r>
            <a:r>
              <a:rPr lang="ru-RU" sz="4800" dirty="0" smtClean="0"/>
              <a:t>Крестики-нолики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 smtClean="0"/>
              <a:t>Прием </a:t>
            </a:r>
            <a:r>
              <a:rPr lang="ru-RU" sz="4800" dirty="0"/>
              <a:t>3. </a:t>
            </a:r>
            <a:r>
              <a:rPr lang="ru-RU" sz="4800" dirty="0" smtClean="0"/>
              <a:t>Древо мудрости</a:t>
            </a:r>
            <a:endParaRPr lang="ru-RU" sz="16000" dirty="0" smtClean="0"/>
          </a:p>
        </p:txBody>
      </p:sp>
    </p:spTree>
    <p:extLst>
      <p:ext uri="{BB962C8B-B14F-4D97-AF65-F5344CB8AC3E}">
        <p14:creationId xmlns:p14="http://schemas.microsoft.com/office/powerpoint/2010/main" val="5457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0792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Информационно-коммуникационная </a:t>
            </a:r>
            <a:br>
              <a:rPr lang="ru-RU" sz="4800" b="1" i="1" dirty="0" smtClean="0"/>
            </a:br>
            <a:r>
              <a:rPr lang="ru-RU" sz="4800" b="1" i="1" dirty="0" smtClean="0"/>
              <a:t>технология</a:t>
            </a:r>
            <a:endParaRPr lang="ru-RU" sz="4800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Использование ИКТ а уроках русского языка и литературы</a:t>
            </a:r>
          </a:p>
          <a:p>
            <a:r>
              <a:rPr lang="ru-RU" dirty="0" smtClean="0"/>
              <a:t>Чтение художественной литературы в электронном варианте</a:t>
            </a:r>
          </a:p>
          <a:p>
            <a:r>
              <a:rPr lang="ru-RU" dirty="0" smtClean="0"/>
              <a:t>Использование электронных справочников, словарей, энциклопедий</a:t>
            </a:r>
          </a:p>
          <a:p>
            <a:r>
              <a:rPr lang="ru-RU" dirty="0" smtClean="0"/>
              <a:t>Создание презентаций</a:t>
            </a:r>
          </a:p>
          <a:p>
            <a:r>
              <a:rPr lang="ru-RU" dirty="0" smtClean="0"/>
              <a:t>Создание проектов</a:t>
            </a:r>
          </a:p>
          <a:p>
            <a:r>
              <a:rPr lang="ru-RU" dirty="0" smtClean="0"/>
              <a:t>Создание дидактических материалов</a:t>
            </a:r>
          </a:p>
          <a:p>
            <a:r>
              <a:rPr lang="ru-RU" dirty="0" smtClean="0"/>
              <a:t>Выполнение работ на цифровой образовательной платформе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0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93" y="669521"/>
            <a:ext cx="8347934" cy="574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2621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/>
              <a:t>Личностно-ориентированная технология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049" y="2259106"/>
            <a:ext cx="10515600" cy="361456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6600" dirty="0"/>
              <a:t>Основная цель </a:t>
            </a:r>
            <a:r>
              <a:rPr lang="ru-RU" sz="6600" dirty="0" smtClean="0"/>
              <a:t>личностно-ориентированного </a:t>
            </a:r>
            <a:r>
              <a:rPr lang="ru-RU" sz="6600" dirty="0"/>
              <a:t>обучения: </a:t>
            </a:r>
            <a:endParaRPr lang="ru-RU" sz="6600" dirty="0" smtClean="0"/>
          </a:p>
          <a:p>
            <a:pPr marL="0" indent="0" algn="just">
              <a:buNone/>
            </a:pPr>
            <a:r>
              <a:rPr lang="ru-RU" sz="6600" dirty="0" smtClean="0"/>
              <a:t>разбудить </a:t>
            </a:r>
            <a:r>
              <a:rPr lang="ru-RU" sz="6600" dirty="0"/>
              <a:t>душу ученика, его способность сочувствовать, сопереживать, заставить задуматься о своем предназначении в жизни, создать формулу успеха.</a:t>
            </a:r>
            <a:endParaRPr lang="ru-RU" sz="6600" dirty="0" smtClean="0"/>
          </a:p>
        </p:txBody>
      </p:sp>
    </p:spTree>
    <p:extLst>
      <p:ext uri="{BB962C8B-B14F-4D97-AF65-F5344CB8AC3E}">
        <p14:creationId xmlns:p14="http://schemas.microsoft.com/office/powerpoint/2010/main" val="34793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«… </a:t>
            </a:r>
            <a:r>
              <a:rPr lang="ru-RU" dirty="0"/>
              <a:t>извлечь из мертвой буквы живой </a:t>
            </a:r>
            <a:r>
              <a:rPr lang="ru-RU" dirty="0" smtClean="0"/>
              <a:t>смысл</a:t>
            </a:r>
            <a:r>
              <a:rPr lang="ru-RU" dirty="0"/>
              <a:t>.</a:t>
            </a:r>
            <a:r>
              <a:rPr lang="ru-RU" dirty="0" smtClean="0"/>
              <a:t> Читать </a:t>
            </a:r>
            <a:r>
              <a:rPr lang="ru-RU" dirty="0"/>
              <a:t>– это еще ничего не значит, что читать и как понимать прочитанное – вот в чем главное</a:t>
            </a:r>
            <a:r>
              <a:rPr lang="ru-RU" dirty="0" smtClean="0"/>
              <a:t>». </a:t>
            </a:r>
          </a:p>
          <a:p>
            <a:pPr marL="0" indent="0" algn="r">
              <a:buNone/>
            </a:pPr>
            <a:r>
              <a:rPr lang="ru-RU" dirty="0" smtClean="0"/>
              <a:t>К. Д. Ушинский.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«Не </a:t>
            </a:r>
            <a:r>
              <a:rPr lang="ru-RU" dirty="0"/>
              <a:t>так важно научить детей читать, намного важнее научить детей обдумывать то, что они </a:t>
            </a:r>
            <a:r>
              <a:rPr lang="ru-RU"/>
              <a:t>читают</a:t>
            </a:r>
            <a:r>
              <a:rPr lang="ru-RU" smtClean="0"/>
              <a:t>!»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Джордж </a:t>
            </a:r>
            <a:r>
              <a:rPr lang="ru-RU" dirty="0" err="1" smtClean="0"/>
              <a:t>Карлин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164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28190E"/>
                </a:solidFill>
              </a:rPr>
              <a:t>ИНФОРМАЦИОННЫЕ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400" dirty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урсы </a:t>
            </a:r>
            <a:r>
              <a:rPr lang="ru-RU" sz="1400" dirty="0" err="1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Актион</a:t>
            </a: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 «Образование» </a:t>
            </a:r>
            <a:r>
              <a:rPr lang="en-US" sz="1400" dirty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https://academy.menobr.ru</a:t>
            </a:r>
            <a:r>
              <a:rPr lang="en-US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1400" dirty="0" err="1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микрообучение</a:t>
            </a: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Электронный банк заданий по ФГ РЭШ   </a:t>
            </a:r>
            <a:r>
              <a:rPr lang="en-US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1400" dirty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://fg.resh.edu.ru</a:t>
            </a:r>
            <a:r>
              <a:rPr lang="en-US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Электронный банк заданий по ФГ издательства «Просвещение» </a:t>
            </a:r>
            <a:r>
              <a:rPr lang="en-US" sz="1400" dirty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https://media.prosv.ru/fg/?</a:t>
            </a:r>
            <a:r>
              <a:rPr lang="en-US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ysclid=lftocnght610618936</a:t>
            </a:r>
            <a:endParaRPr lang="ru-RU" sz="1400" dirty="0" smtClean="0">
              <a:solidFill>
                <a:srgbClr val="28190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ФИПИ Открытый банк заданий для оценки читательской грамотности (V-IX классы</a:t>
            </a: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1400" dirty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fipi.ru/otkrytyy-bank-zadani-chitatelskoi-gramotnosti</a:t>
            </a: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 Шаблон презентации Сайт </a:t>
            </a:r>
            <a:r>
              <a:rPr lang="en-US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http://minus-plus-mus.ucoz.ru/</a:t>
            </a:r>
            <a:r>
              <a:rPr lang="ru-RU" sz="1400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rgbClr val="28190E"/>
                </a:solidFill>
                <a:latin typeface="Times New Roman" pitchFamily="18" charset="0"/>
                <a:cs typeface="Times New Roman" pitchFamily="18" charset="0"/>
              </a:rPr>
              <a:t>© Полшкова В.В., 2019</a:t>
            </a:r>
            <a:endParaRPr lang="ru-RU" sz="1400" dirty="0" smtClean="0">
              <a:solidFill>
                <a:srgbClr val="28190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Функциональная </a:t>
            </a:r>
            <a:r>
              <a:rPr lang="ru-RU" sz="6000" dirty="0"/>
              <a:t>грамотность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- способность </a:t>
            </a:r>
            <a:r>
              <a:rPr lang="ru-RU" sz="4800" dirty="0"/>
              <a:t>детей применять знания, которые они получили во время обучения, чтобы решать учебные и жизненные задачи. </a:t>
            </a:r>
            <a:endParaRPr lang="ru-RU" sz="4800" dirty="0" smtClean="0"/>
          </a:p>
          <a:p>
            <a:pPr marL="0" indent="0" algn="r">
              <a:buNone/>
            </a:pPr>
            <a:r>
              <a:rPr lang="ru-RU" sz="4800" dirty="0" smtClean="0"/>
              <a:t>Функциональная </a:t>
            </a:r>
            <a:r>
              <a:rPr lang="ru-RU" sz="4800" dirty="0"/>
              <a:t>грамотность – </a:t>
            </a:r>
            <a:r>
              <a:rPr lang="ru-RU" sz="4800" dirty="0" err="1"/>
              <a:t>метапредметное</a:t>
            </a:r>
            <a:r>
              <a:rPr lang="ru-RU" sz="4800" dirty="0"/>
              <a:t> понятие. </a:t>
            </a:r>
          </a:p>
        </p:txBody>
      </p:sp>
    </p:spTree>
    <p:extLst>
      <p:ext uri="{BB962C8B-B14F-4D97-AF65-F5344CB8AC3E}">
        <p14:creationId xmlns:p14="http://schemas.microsoft.com/office/powerpoint/2010/main" val="21923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Функциональная грамотность: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800" dirty="0" smtClean="0"/>
              <a:t> читательская грамотность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/>
              <a:t> м</a:t>
            </a:r>
            <a:r>
              <a:rPr lang="ru-RU" sz="4800" dirty="0" smtClean="0"/>
              <a:t>атематическая грамотность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/>
              <a:t> ф</a:t>
            </a:r>
            <a:r>
              <a:rPr lang="ru-RU" sz="4800" dirty="0" smtClean="0"/>
              <a:t>инансовая грамотность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/>
              <a:t> </a:t>
            </a:r>
            <a:r>
              <a:rPr lang="ru-RU" sz="4800" dirty="0" smtClean="0"/>
              <a:t>естественно-научная грамотность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/>
              <a:t> </a:t>
            </a:r>
            <a:r>
              <a:rPr lang="ru-RU" sz="4800" dirty="0" smtClean="0"/>
              <a:t>креативное мышление 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/>
              <a:t> </a:t>
            </a:r>
            <a:r>
              <a:rPr lang="ru-RU" sz="4800" dirty="0" smtClean="0"/>
              <a:t>глобальные компетенции</a:t>
            </a:r>
          </a:p>
          <a:p>
            <a:pPr>
              <a:buFont typeface="Wingdings" pitchFamily="2" charset="2"/>
              <a:buChar char="Ø"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518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Читательская </a:t>
            </a:r>
            <a:r>
              <a:rPr lang="ru-RU" sz="6000" dirty="0"/>
              <a:t>грамотность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800" dirty="0" smtClean="0"/>
              <a:t> </a:t>
            </a:r>
            <a:r>
              <a:rPr lang="ru-RU" sz="4800" dirty="0"/>
              <a:t>- это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знания и возможности, участвовать в социальной жизни. </a:t>
            </a:r>
            <a:endParaRPr lang="ru-RU" sz="4800" dirty="0" smtClean="0"/>
          </a:p>
          <a:p>
            <a:pPr marL="0" indent="0" algn="r">
              <a:buNone/>
            </a:pPr>
            <a:r>
              <a:rPr lang="ru-RU" sz="4800" dirty="0"/>
              <a:t>Формировать читательскую грамотность можно и нужно на любом уроке. </a:t>
            </a:r>
            <a:r>
              <a:rPr lang="ru-RU" sz="4800" dirty="0" smtClean="0"/>
              <a:t>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543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Уровни сформированности читательской  грамотности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800" dirty="0" smtClean="0"/>
              <a:t>Недостаточный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 smtClean="0"/>
              <a:t>Низкий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 smtClean="0"/>
              <a:t>Средний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 smtClean="0"/>
              <a:t>Высокий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 smtClean="0"/>
              <a:t>Повышенный</a:t>
            </a:r>
          </a:p>
          <a:p>
            <a:pPr>
              <a:buFont typeface="Wingdings" pitchFamily="2" charset="2"/>
              <a:buChar char="§"/>
            </a:pPr>
            <a:endParaRPr lang="ru-RU" sz="16000" dirty="0"/>
          </a:p>
          <a:p>
            <a:pPr marL="0" indent="0">
              <a:buNone/>
            </a:pPr>
            <a:endParaRPr lang="ru-RU" sz="16000" dirty="0" smtClean="0"/>
          </a:p>
        </p:txBody>
      </p:sp>
    </p:spTree>
    <p:extLst>
      <p:ext uri="{BB962C8B-B14F-4D97-AF65-F5344CB8AC3E}">
        <p14:creationId xmlns:p14="http://schemas.microsoft.com/office/powerpoint/2010/main" val="11775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Современные педагогические технологии 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4800" dirty="0"/>
              <a:t>Технология критического </a:t>
            </a:r>
            <a:r>
              <a:rPr lang="ru-RU" sz="4800" dirty="0" smtClean="0"/>
              <a:t>мышления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Технология проблемного </a:t>
            </a:r>
            <a:r>
              <a:rPr lang="ru-RU" sz="4800" dirty="0" smtClean="0"/>
              <a:t>обучения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Проектная </a:t>
            </a:r>
            <a:r>
              <a:rPr lang="ru-RU" sz="4800" dirty="0" smtClean="0"/>
              <a:t>технология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Игровая </a:t>
            </a:r>
            <a:r>
              <a:rPr lang="ru-RU" sz="4800" dirty="0" smtClean="0"/>
              <a:t>технология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Информационно-коммуникационная технология</a:t>
            </a:r>
            <a:endParaRPr lang="ru-RU" sz="4800" dirty="0" smtClean="0"/>
          </a:p>
          <a:p>
            <a:pPr>
              <a:buFont typeface="Wingdings" pitchFamily="2" charset="2"/>
              <a:buChar char="§"/>
            </a:pPr>
            <a:r>
              <a:rPr lang="ru-RU" sz="4800" dirty="0" err="1"/>
              <a:t>Здоровьесберегающая</a:t>
            </a:r>
            <a:r>
              <a:rPr lang="ru-RU" sz="4800" dirty="0"/>
              <a:t> </a:t>
            </a:r>
            <a:r>
              <a:rPr lang="ru-RU" sz="4800" dirty="0" smtClean="0"/>
              <a:t>технология</a:t>
            </a:r>
          </a:p>
          <a:p>
            <a:pPr>
              <a:buFont typeface="Wingdings" pitchFamily="2" charset="2"/>
              <a:buChar char="§"/>
            </a:pPr>
            <a:endParaRPr lang="ru-RU" sz="4800" dirty="0" smtClean="0"/>
          </a:p>
          <a:p>
            <a:pPr>
              <a:buFont typeface="Wingdings" pitchFamily="2" charset="2"/>
              <a:buChar char="§"/>
            </a:pPr>
            <a:endParaRPr lang="ru-RU" sz="4800" dirty="0" smtClean="0"/>
          </a:p>
          <a:p>
            <a:pPr>
              <a:buFont typeface="Wingdings" pitchFamily="2" charset="2"/>
              <a:buChar char="§"/>
            </a:pPr>
            <a:endParaRPr lang="ru-RU" sz="4800" dirty="0" smtClean="0"/>
          </a:p>
          <a:p>
            <a:pPr>
              <a:buFont typeface="Wingdings" pitchFamily="2" charset="2"/>
              <a:buChar char="§"/>
            </a:pPr>
            <a:endParaRPr lang="ru-RU" sz="16000" dirty="0"/>
          </a:p>
          <a:p>
            <a:pPr marL="0" indent="0">
              <a:buNone/>
            </a:pPr>
            <a:endParaRPr lang="ru-RU" sz="16000" dirty="0" smtClean="0"/>
          </a:p>
        </p:txBody>
      </p:sp>
    </p:spTree>
    <p:extLst>
      <p:ext uri="{BB962C8B-B14F-4D97-AF65-F5344CB8AC3E}">
        <p14:creationId xmlns:p14="http://schemas.microsoft.com/office/powerpoint/2010/main" val="14412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/>
              <a:t>Технология критического мышления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800" dirty="0"/>
              <a:t>Прием 1. </a:t>
            </a:r>
            <a:r>
              <a:rPr lang="ru-RU" sz="4800" dirty="0" smtClean="0"/>
              <a:t>Чтение с остановками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Прием 2.  Работа </a:t>
            </a:r>
            <a:r>
              <a:rPr lang="ru-RU" sz="4800" dirty="0" smtClean="0"/>
              <a:t>с вопросником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Прием 3. Знаю, узнал, хочу </a:t>
            </a:r>
            <a:r>
              <a:rPr lang="ru-RU" sz="4800" dirty="0" smtClean="0"/>
              <a:t>узнать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Прием 4. </a:t>
            </a:r>
            <a:r>
              <a:rPr lang="ru-RU" sz="4800" dirty="0" smtClean="0"/>
              <a:t>Уголки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Прием 5. Логическая цепочка</a:t>
            </a:r>
            <a:endParaRPr lang="ru-RU" sz="4800" dirty="0" smtClean="0"/>
          </a:p>
          <a:p>
            <a:pPr>
              <a:buFont typeface="Wingdings" pitchFamily="2" charset="2"/>
              <a:buChar char="§"/>
            </a:pPr>
            <a:endParaRPr lang="ru-RU" sz="16000" dirty="0"/>
          </a:p>
          <a:p>
            <a:pPr marL="0" indent="0">
              <a:buNone/>
            </a:pPr>
            <a:endParaRPr lang="ru-RU" sz="16000" dirty="0" smtClean="0"/>
          </a:p>
        </p:txBody>
      </p:sp>
    </p:spTree>
    <p:extLst>
      <p:ext uri="{BB962C8B-B14F-4D97-AF65-F5344CB8AC3E}">
        <p14:creationId xmlns:p14="http://schemas.microsoft.com/office/powerpoint/2010/main" val="42192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/>
              <a:t>Технология проблемного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800" dirty="0"/>
              <a:t>Прием 1. </a:t>
            </a:r>
            <a:r>
              <a:rPr lang="ru-RU" sz="4800" dirty="0" smtClean="0"/>
              <a:t>Мозговой штурм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Прием 2.  </a:t>
            </a:r>
            <a:r>
              <a:rPr lang="ru-RU" sz="4800" dirty="0" smtClean="0"/>
              <a:t>Создание викторины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Прием 3. </a:t>
            </a:r>
            <a:r>
              <a:rPr lang="ru-RU" sz="4800" dirty="0" smtClean="0"/>
              <a:t>Тонкие и толстые вопросы</a:t>
            </a:r>
            <a:endParaRPr lang="ru-RU" sz="16000" dirty="0"/>
          </a:p>
          <a:p>
            <a:pPr marL="0" indent="0">
              <a:buNone/>
            </a:pPr>
            <a:endParaRPr lang="ru-RU" sz="16000" dirty="0" smtClean="0"/>
          </a:p>
        </p:txBody>
      </p:sp>
    </p:spTree>
    <p:extLst>
      <p:ext uri="{BB962C8B-B14F-4D97-AF65-F5344CB8AC3E}">
        <p14:creationId xmlns:p14="http://schemas.microsoft.com/office/powerpoint/2010/main" val="19306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/>
              <a:t>Проектная технология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800" dirty="0"/>
              <a:t>Прием 1. Написание творческих </a:t>
            </a:r>
            <a:r>
              <a:rPr lang="ru-RU" sz="4800" dirty="0" smtClean="0"/>
              <a:t>работ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/>
              <a:t>Прием 2. Метод </a:t>
            </a:r>
            <a:r>
              <a:rPr lang="ru-RU" sz="4800" dirty="0" smtClean="0"/>
              <a:t>кластера</a:t>
            </a:r>
          </a:p>
          <a:p>
            <a:pPr>
              <a:buFont typeface="Wingdings" pitchFamily="2" charset="2"/>
              <a:buChar char="§"/>
            </a:pPr>
            <a:r>
              <a:rPr lang="ru-RU" sz="4800" dirty="0" smtClean="0"/>
              <a:t>Прием </a:t>
            </a:r>
            <a:r>
              <a:rPr lang="ru-RU" sz="4800" dirty="0"/>
              <a:t>3. Написание </a:t>
            </a:r>
            <a:r>
              <a:rPr lang="ru-RU" sz="4800" dirty="0" smtClean="0"/>
              <a:t>эссе</a:t>
            </a:r>
            <a:endParaRPr lang="ru-RU" sz="16000" dirty="0" smtClean="0"/>
          </a:p>
        </p:txBody>
      </p:sp>
    </p:spTree>
    <p:extLst>
      <p:ext uri="{BB962C8B-B14F-4D97-AF65-F5344CB8AC3E}">
        <p14:creationId xmlns:p14="http://schemas.microsoft.com/office/powerpoint/2010/main" val="37174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414</Words>
  <Application>Microsoft Office PowerPoint</Application>
  <PresentationFormat>Произвольный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Обзор приёмов работы по формированию читательской грамотности</vt:lpstr>
      <vt:lpstr>Функциональная грамотность </vt:lpstr>
      <vt:lpstr>Функциональная грамотность: </vt:lpstr>
      <vt:lpstr>Читательская грамотность </vt:lpstr>
      <vt:lpstr>Уровни сформированности читательской  грамотности</vt:lpstr>
      <vt:lpstr>Современные педагогические технологии </vt:lpstr>
      <vt:lpstr>Технология критического мышления</vt:lpstr>
      <vt:lpstr>Технология проблемного обучения</vt:lpstr>
      <vt:lpstr>Проектная технология</vt:lpstr>
      <vt:lpstr>Игровая технология</vt:lpstr>
      <vt:lpstr>Информационно-коммуникационная  технология</vt:lpstr>
      <vt:lpstr>Презентация PowerPoint</vt:lpstr>
      <vt:lpstr>Личностно-ориентированная технология</vt:lpstr>
      <vt:lpstr>Презентация PowerPoint</vt:lpstr>
      <vt:lpstr>ИНФОРМАЦИОННЫЕ ИСТОЧНИКИ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Литература</dc:title>
  <dc:subject>литература</dc:subject>
  <dc:creator>Viktoriya Polshkova</dc:creator>
  <cp:keywords>литература;книги</cp:keywords>
  <cp:lastModifiedBy>User</cp:lastModifiedBy>
  <cp:revision>23</cp:revision>
  <dcterms:created xsi:type="dcterms:W3CDTF">2019-04-16T15:48:18Z</dcterms:created>
  <dcterms:modified xsi:type="dcterms:W3CDTF">2023-03-30T04:32:03Z</dcterms:modified>
</cp:coreProperties>
</file>